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1"/>
  </p:notesMasterIdLst>
  <p:sldIdLst>
    <p:sldId id="281" r:id="rId2"/>
    <p:sldId id="294" r:id="rId3"/>
    <p:sldId id="276" r:id="rId4"/>
    <p:sldId id="284" r:id="rId5"/>
    <p:sldId id="285" r:id="rId6"/>
    <p:sldId id="286" r:id="rId7"/>
    <p:sldId id="278" r:id="rId8"/>
    <p:sldId id="279" r:id="rId9"/>
    <p:sldId id="297" r:id="rId10"/>
    <p:sldId id="264" r:id="rId11"/>
    <p:sldId id="277" r:id="rId12"/>
    <p:sldId id="266" r:id="rId13"/>
    <p:sldId id="267" r:id="rId14"/>
    <p:sldId id="288" r:id="rId15"/>
    <p:sldId id="289" r:id="rId16"/>
    <p:sldId id="290" r:id="rId17"/>
    <p:sldId id="291" r:id="rId18"/>
    <p:sldId id="268" r:id="rId19"/>
    <p:sldId id="299" r:id="rId20"/>
    <p:sldId id="275" r:id="rId21"/>
    <p:sldId id="270" r:id="rId22"/>
    <p:sldId id="271" r:id="rId23"/>
    <p:sldId id="272" r:id="rId24"/>
    <p:sldId id="273" r:id="rId25"/>
    <p:sldId id="274" r:id="rId26"/>
    <p:sldId id="265" r:id="rId27"/>
    <p:sldId id="292" r:id="rId28"/>
    <p:sldId id="296" r:id="rId29"/>
    <p:sldId id="30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9B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6" autoAdjust="0"/>
    <p:restoredTop sz="94690" autoAdjust="0"/>
  </p:normalViewPr>
  <p:slideViewPr>
    <p:cSldViewPr>
      <p:cViewPr varScale="1">
        <p:scale>
          <a:sx n="106" d="100"/>
          <a:sy n="106" d="100"/>
        </p:scale>
        <p:origin x="120" y="4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14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74572-4ED9-4A75-A0E0-ACFF5BC30668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E3279-680A-42D0-93A8-10075297B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09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977739" y="6304002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</a:rPr>
              <a:t>PRMS</a:t>
            </a:r>
            <a:r>
              <a:rPr lang="en-US" sz="1000" b="0" baseline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</a:rPr>
              <a:t> Calibration</a:t>
            </a:r>
            <a:endParaRPr lang="en-US" sz="1000" b="0" dirty="0">
              <a:solidFill>
                <a:schemeClr val="bg2">
                  <a:lumMod val="20000"/>
                  <a:lumOff val="80000"/>
                </a:schemeClr>
              </a:solidFill>
              <a:latin typeface="Comic Sans MS" pitchFamily="66" charset="0"/>
            </a:endParaRPr>
          </a:p>
          <a:p>
            <a:pPr algn="ctr"/>
            <a:r>
              <a:rPr lang="en-US" sz="1000" b="0" i="0" u="none" strike="noStrike" kern="1200" baseline="0" dirty="0">
                <a:solidFill>
                  <a:schemeClr val="bg2">
                    <a:lumMod val="20000"/>
                    <a:lumOff val="80000"/>
                  </a:schemeClr>
                </a:solidFill>
                <a:latin typeface="Comic Sans MS" pitchFamily="66" charset="0"/>
                <a:ea typeface="+mn-ea"/>
                <a:cs typeface="+mn-cs"/>
              </a:rPr>
              <a:t>GSFLOW training class, Dec 2018</a:t>
            </a:r>
          </a:p>
        </p:txBody>
      </p:sp>
    </p:spTree>
    <p:extLst>
      <p:ext uri="{BB962C8B-B14F-4D97-AF65-F5344CB8AC3E}">
        <p14:creationId xmlns:p14="http://schemas.microsoft.com/office/powerpoint/2010/main" val="205252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1326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4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41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5157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840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E34D4EB-D557-4AB4-A688-023D5D5E2C0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124200" y="6248400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9232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326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5" descr="ident_4_onscreen_png"/>
          <p:cNvPicPr>
            <a:picLocks noChangeAspect="1" noChangeArrowheads="1"/>
          </p:cNvPicPr>
          <p:nvPr userDrawn="1"/>
        </p:nvPicPr>
        <p:blipFill>
          <a:blip r:embed="rId2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04694" y="6457394"/>
            <a:ext cx="838200" cy="3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49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35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0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50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0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7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70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40000"/>
                <a:satMod val="350000"/>
              </a:schemeClr>
            </a:gs>
            <a:gs pos="40000">
              <a:schemeClr val="bg2">
                <a:tint val="45000"/>
                <a:shade val="99000"/>
                <a:satMod val="350000"/>
              </a:schemeClr>
            </a:gs>
            <a:gs pos="100000">
              <a:schemeClr val="bg2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077B2-E3AB-4FAE-9928-A17B3EF96B4D}" type="datetimeFigureOut">
              <a:rPr lang="en-US" smtClean="0"/>
              <a:t>11/19/2018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50EFF-F657-4DA9-B241-FA297CE32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4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16.png"/><Relationship Id="rId2" Type="http://schemas.openxmlformats.org/officeDocument/2006/relationships/image" Target="../media/image17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lhay@usgs.gov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8002599" cy="6172200"/>
          </a:xfrm>
        </p:spPr>
        <p:txBody>
          <a:bodyPr>
            <a:normAutofit/>
          </a:bodyPr>
          <a:lstStyle/>
          <a:p>
            <a:r>
              <a:rPr lang="en-US" b="1" dirty="0"/>
              <a:t>PRMS Calibration with Luca</a:t>
            </a: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59949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2755" y="990600"/>
            <a:ext cx="675745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Using  XYZ (xyz_dist module) to distribute precipitation and temperature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ym typeface="Wingdings" panose="05000000000000000000" pitchFamily="2" charset="2"/>
              </a:rPr>
              <a:t> Get climate stations</a:t>
            </a:r>
            <a:r>
              <a:rPr lang="en-US" sz="2400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43" y="0"/>
            <a:ext cx="680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 - GSview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12" y="381000"/>
            <a:ext cx="809257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300335"/>
            <a:ext cx="831348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Merced River Basin, California</a:t>
            </a:r>
          </a:p>
          <a:p>
            <a:pPr algn="ctr"/>
            <a:r>
              <a:rPr lang="en-US" sz="2400" dirty="0"/>
              <a:t>517 km</a:t>
            </a:r>
            <a:r>
              <a:rPr lang="en-US" sz="2400" baseline="30000" dirty="0"/>
              <a:t>2 </a:t>
            </a:r>
            <a:r>
              <a:rPr lang="en-US" sz="2400" dirty="0"/>
              <a:t>in area and ranges in elevation from 1200-3320 meters.</a:t>
            </a:r>
          </a:p>
        </p:txBody>
      </p:sp>
    </p:spTree>
    <p:extLst>
      <p:ext uri="{BB962C8B-B14F-4D97-AF65-F5344CB8AC3E}">
        <p14:creationId xmlns:p14="http://schemas.microsoft.com/office/powerpoint/2010/main" val="249467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0273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" y="1409700"/>
            <a:ext cx="8979408" cy="182880"/>
          </a:xfrm>
          <a:prstGeom prst="rect">
            <a:avLst/>
          </a:prstGeom>
          <a:solidFill>
            <a:schemeClr val="tx2">
              <a:lumMod val="40000"/>
              <a:lumOff val="60000"/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1040" y="2790090"/>
            <a:ext cx="8979408" cy="182880"/>
          </a:xfrm>
          <a:prstGeom prst="rect">
            <a:avLst/>
          </a:prstGeom>
          <a:solidFill>
            <a:schemeClr val="tx2">
              <a:lumMod val="40000"/>
              <a:lumOff val="60000"/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" y="2209800"/>
            <a:ext cx="8979408" cy="182880"/>
          </a:xfrm>
          <a:prstGeom prst="rect">
            <a:avLst/>
          </a:prstGeom>
          <a:solidFill>
            <a:schemeClr val="tx2">
              <a:lumMod val="40000"/>
              <a:lumOff val="60000"/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" y="3786552"/>
            <a:ext cx="8979408" cy="182880"/>
          </a:xfrm>
          <a:prstGeom prst="rect">
            <a:avLst/>
          </a:prstGeom>
          <a:solidFill>
            <a:schemeClr val="tx2">
              <a:lumMod val="40000"/>
              <a:lumOff val="60000"/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172" y="4783020"/>
            <a:ext cx="8979408" cy="182880"/>
          </a:xfrm>
          <a:prstGeom prst="rect">
            <a:avLst/>
          </a:prstGeom>
          <a:solidFill>
            <a:schemeClr val="tx2">
              <a:lumMod val="40000"/>
              <a:lumOff val="60000"/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974" y="1805352"/>
            <a:ext cx="8979408" cy="182880"/>
          </a:xfrm>
          <a:prstGeom prst="rect">
            <a:avLst/>
          </a:prstGeom>
          <a:solidFill>
            <a:schemeClr val="tx2">
              <a:lumMod val="40000"/>
              <a:lumOff val="60000"/>
              <a:alpha val="2392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3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346"/>
            <a:ext cx="9144000" cy="57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3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p://brrftp.cr.usgs.gov/pub/mows/pubs/hay_pubs/hay_pdf/luca_manual.pdf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5" y="-838200"/>
            <a:ext cx="7100598" cy="7848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3490" y="-47706"/>
            <a:ext cx="635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Shuffled Complex Evolution (SCE) approach for global optimization</a:t>
            </a:r>
          </a:p>
        </p:txBody>
      </p:sp>
    </p:spTree>
    <p:extLst>
      <p:ext uri="{BB962C8B-B14F-4D97-AF65-F5344CB8AC3E}">
        <p14:creationId xmlns:p14="http://schemas.microsoft.com/office/powerpoint/2010/main" val="72146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p://brrftp.cr.usgs.gov/pub/mows/pubs/hay_pubs/hay_pdf/luca_manual.pdf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97" y="0"/>
            <a:ext cx="6204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tp://brrftp.cr.usgs.gov/pub/mows/pubs/hay_pubs/hay_pdf/luca_manual.pdf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97" y="0"/>
            <a:ext cx="6204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p://brrftp.cr.usgs.gov/pub/mows/pubs/hay_pubs/hay_pdf/luca_manual.pdf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-381000"/>
            <a:ext cx="6893784" cy="762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97941" y="7951"/>
            <a:ext cx="703165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Choice of Objective Functions:</a:t>
            </a:r>
          </a:p>
        </p:txBody>
      </p:sp>
    </p:spTree>
    <p:extLst>
      <p:ext uri="{BB962C8B-B14F-4D97-AF65-F5344CB8AC3E}">
        <p14:creationId xmlns:p14="http://schemas.microsoft.com/office/powerpoint/2010/main" val="170748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827850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51" y="3943350"/>
            <a:ext cx="3200400" cy="2400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43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3" y="147089"/>
            <a:ext cx="9144000" cy="66163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3" y="147089"/>
            <a:ext cx="9144000" cy="661631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85" y="173364"/>
            <a:ext cx="9144000" cy="66163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3" y="231172"/>
            <a:ext cx="9144000" cy="661631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" y="204896"/>
            <a:ext cx="9144000" cy="661631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3" y="181248"/>
            <a:ext cx="9144000" cy="66163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3" y="175992"/>
            <a:ext cx="9144000" cy="55189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43" y="181247"/>
            <a:ext cx="9144000" cy="551895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85" y="204896"/>
            <a:ext cx="9144000" cy="551895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19" y="181248"/>
            <a:ext cx="9144000" cy="595237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19" y="181248"/>
            <a:ext cx="9144000" cy="595237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19" y="204896"/>
            <a:ext cx="9144000" cy="595237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19" y="175992"/>
            <a:ext cx="9144000" cy="595237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19" y="181247"/>
            <a:ext cx="9144000" cy="59523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338" y="3886200"/>
            <a:ext cx="2808631" cy="210647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67" y="4343400"/>
            <a:ext cx="294346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7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8002599" cy="6172200"/>
          </a:xfrm>
        </p:spPr>
        <p:txBody>
          <a:bodyPr>
            <a:normAutofit/>
          </a:bodyPr>
          <a:lstStyle/>
          <a:p>
            <a:r>
              <a:rPr lang="en-US" b="1" dirty="0"/>
              <a:t>PRMS Calibration with Luca</a:t>
            </a: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304800" y="2514600"/>
            <a:ext cx="8610600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3200" b="1" dirty="0"/>
              <a:t>PRMS IV Manual:</a:t>
            </a:r>
          </a:p>
          <a:p>
            <a:r>
              <a:rPr lang="en-US" sz="2800" b="1" dirty="0"/>
              <a:t>Appendix 3. PRMS-IV Merced River Example Application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475" y="3863040"/>
            <a:ext cx="8313488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Merced River Basin, California</a:t>
            </a:r>
          </a:p>
          <a:p>
            <a:pPr algn="ctr"/>
            <a:r>
              <a:rPr lang="en-US" sz="2400" dirty="0"/>
              <a:t>517 km</a:t>
            </a:r>
            <a:r>
              <a:rPr lang="en-US" sz="2400" baseline="30000" dirty="0"/>
              <a:t>2 </a:t>
            </a:r>
            <a:r>
              <a:rPr lang="en-US" sz="2400" dirty="0"/>
              <a:t>in area and ranges in elevation from 1200-3320 meters.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1600200"/>
            <a:ext cx="7010400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Multiple-Objective Stepwise Calibration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4038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" y="-12802"/>
            <a:ext cx="7934802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4800"/>
            <a:ext cx="2064386" cy="14486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19400" y="4210616"/>
            <a:ext cx="3390900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Mean Monthly </a:t>
            </a:r>
          </a:p>
          <a:p>
            <a:pPr algn="ctr"/>
            <a:r>
              <a:rPr lang="en-US" sz="3200" b="1" dirty="0"/>
              <a:t>Solar Radiation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69" y="152400"/>
            <a:ext cx="2808631" cy="210647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320584" y="190500"/>
            <a:ext cx="533400" cy="4953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" y="-76200"/>
            <a:ext cx="7493000" cy="6934200"/>
            <a:chOff x="685800" y="-76200"/>
            <a:chExt cx="7493000" cy="69342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0"/>
              <a:ext cx="7493000" cy="685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4343400" y="-76200"/>
              <a:ext cx="1066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9129"/>
            <a:ext cx="1835786" cy="1288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1800" y="4343400"/>
            <a:ext cx="3124200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Mean Monthly PET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69" y="152400"/>
            <a:ext cx="2808631" cy="210647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467600" y="905933"/>
            <a:ext cx="1066800" cy="4953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3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294"/>
            <a:ext cx="7126287" cy="6576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762000"/>
            <a:ext cx="1600200" cy="1122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03327"/>
            <a:ext cx="2808631" cy="210647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91400" y="1562100"/>
            <a:ext cx="533400" cy="4953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6860" y="5130225"/>
            <a:ext cx="472440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Mean Annual Streamflow</a:t>
            </a:r>
          </a:p>
        </p:txBody>
      </p:sp>
    </p:spTree>
    <p:extLst>
      <p:ext uri="{BB962C8B-B14F-4D97-AF65-F5344CB8AC3E}">
        <p14:creationId xmlns:p14="http://schemas.microsoft.com/office/powerpoint/2010/main" val="354643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5898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38150"/>
            <a:ext cx="1893799" cy="10532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0" y="381000"/>
            <a:ext cx="3124200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Mean Monthly Streamflow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09800"/>
            <a:ext cx="2808631" cy="210647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133166" y="3639442"/>
            <a:ext cx="533400" cy="4953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3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729138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60" y="1600200"/>
            <a:ext cx="1600200" cy="10459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365760"/>
            <a:ext cx="3124200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Monthly mean streamflow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516" y="3061563"/>
            <a:ext cx="2808631" cy="210647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290882" y="4491205"/>
            <a:ext cx="533400" cy="4953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2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75358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63" y="3770197"/>
            <a:ext cx="1398937" cy="9144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47" y="3208043"/>
            <a:ext cx="2808631" cy="210647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46412" y="3979761"/>
            <a:ext cx="762000" cy="4953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6863" y="4729741"/>
            <a:ext cx="4142136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Annual Nash-Sutcliffe</a:t>
            </a:r>
          </a:p>
        </p:txBody>
      </p:sp>
    </p:spTree>
    <p:extLst>
      <p:ext uri="{BB962C8B-B14F-4D97-AF65-F5344CB8AC3E}">
        <p14:creationId xmlns:p14="http://schemas.microsoft.com/office/powerpoint/2010/main" val="189412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176147"/>
            <a:ext cx="9144000" cy="3472053"/>
            <a:chOff x="0" y="1884363"/>
            <a:chExt cx="9144000" cy="347205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84363"/>
              <a:ext cx="9144000" cy="3090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90" y="4740466"/>
              <a:ext cx="8484410" cy="615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528824"/>
            <a:ext cx="1679575" cy="117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32760" y="591372"/>
            <a:ext cx="3124200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Daily Streamflow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572000"/>
            <a:ext cx="2808631" cy="210647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587065" y="5343718"/>
            <a:ext cx="762000" cy="4953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924800" cy="54101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PRMS Calibration with Luca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700" dirty="0"/>
              <a:t>Lauren Hay</a:t>
            </a:r>
            <a:br>
              <a:rPr lang="en-US" sz="2700" dirty="0"/>
            </a:br>
            <a:r>
              <a:rPr lang="en-US" sz="2000" dirty="0"/>
              <a:t>National Research Program </a:t>
            </a:r>
            <a:br>
              <a:rPr lang="en-US" sz="2000" dirty="0"/>
            </a:br>
            <a:r>
              <a:rPr lang="en-US" sz="2000" dirty="0"/>
              <a:t>Modeling of Watershed Systems (MoWS)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lhay@usgs.gov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303 236 7279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1301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81860"/>
              </p:ext>
            </p:extLst>
          </p:nvPr>
        </p:nvGraphicFramePr>
        <p:xfrm>
          <a:off x="76198" y="1056745"/>
          <a:ext cx="8991601" cy="50378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5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625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Process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45720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Objective Function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45720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(i.e. total volume)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45720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CV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(i.e. “flashiness”)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45720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AR 1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(i.e. day-to-day timing)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57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baseflow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jh_coef, soil_moist_max, dday_intcp, soil2gw_max, radmax, carea_max, jh_coef_hru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gwflow_coef, soil_moist_max, jh_coef, soil2gw_max, smidx_coef, carea_max, tmax_allsnow, dday_intcp, smidx_exp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gwflow_coef, soil_moist_max, soil2gw_max,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  <a:effectLst/>
                        </a:rPr>
                        <a:t>carea_max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ET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jh_coef, soil_moist_max, dday_intcp, radmax, jh_coef_hru, smidx_coef, dday_slope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radmax, jh_coef, soil_moist_max, dday_intcp, dday_slope, soil_rechr_max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jh_coef, radmax, dday_slope, soil_moist_max, dday_intcp, soil_rechr_max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runoff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jh_coef, dday_intcp, soil_moist_max, radmax, jh_coef_hru, smidx_coef, dday_slope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gwflow_coef, soil_moist_max, fastcoef_lin, pref_flow_den, carea_max, jh_coef, smidx_exp, smidx_coef, soil2gw_max, tmax_allsnow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slowcoef_sq, soil2gw_max, gwflow_coef, carea_max, soil_moist_max, smidx_exp, smidx_coef, fastcoef_lin, pref_flow_den, jh_coef, slowcoef_lin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infiltration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smidx_exp, soil_moist_max, carea_max, smidx_coef, jh_coef, srain_intcp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carea_max, tmax_allsnow, jh_coef, smidx_exp, srain_intcp, smidx_coef, tmax_allrain, radmax, freeh2o_cap, soil_moist_max, dday_intcp, rad_trncf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carea_max, soil_moist_max, smidx_exp, tmax_allsnow, srain_intcp, tmax_allrain, jh_coef, smidx_coef, freeh2o_cap, dday_intcp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snowmelt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tmax_allsnow, tmax_allrain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tmax_allsnow, tmax_allrain, rad_trncf, freeh2o_cap, dday_intcp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tmax_allsnow, dday_intcp, rad_trncf, radmax, tmax_allrain, jh_coef, freeh2o_cap, cecn_coef, emis_noppt, jh_coef_hru, potet_sublim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6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soil moisture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soil_moist_max, jh_coef, dday_intcp, radmax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jh_coef, radmax, soil_moist_max, dday_intcp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soil_moist_max, jh_coef, dday_intcp, radmax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direct surface runoff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smidx_exp, carea_max, soil_moist_max, smidx_coef, jh_coef, dday_intcp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carea_max, smidx_exp, jh_coef, tmax_allsnow, smidx_coef, srain_intcp, soil_moist_max, tmax_allrain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soil_moist_max, carea_max, jh_coef, smidx_exp, smidx_coef, tmax_allsnow, dday_intcp, srain_intcp, tmax_allrain, radmax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interflow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soil_moist_max, soil2gw_max, pref_flow_den, jh_coef, carea_max, smidx_exp, dday_intcp, smidx_coef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fastcoef_lin, soil_moist_max, pref_flow_den, jh_coef, carea_max, soil2gw_max, smidx_exp, tmax_allsnow, dday_intcp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</a:rPr>
                        <a:t>soil_moist_max, fastcoef_lin, slowcoef_sq, carea_max, jh_coef, pref_flow_den, smidx_exp, ssr2gw_exp, soil2gw_max, dday_intcp, tmax_allsnow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0927">
                <a:tc gridSpan="4">
                  <a:txBody>
                    <a:bodyPr/>
                    <a:lstStyle/>
                    <a:p>
                      <a:pPr marL="0" marR="0" indent="45720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Parameters not sensitive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0812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adjmix_rain, fastcoef_sq,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ppt_rad_adj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radj_sppt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radj_wppt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, sat_threshold, ssr2gw_rate, tmax_index,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transp_tmax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, wrain_intcp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059" marR="4305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1" y="133415"/>
            <a:ext cx="914400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O</a:t>
            </a:r>
            <a:r>
              <a:rPr kumimoji="0" lang="en-US" altLang="en-US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rdered list of most sensitive PRMS parameters by process and objective function.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These parameters are described by Markstrom et al. (2015, table 1-3).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520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5600" y="2667000"/>
            <a:ext cx="1480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Status</a:t>
            </a:r>
          </a:p>
          <a:p>
            <a:r>
              <a:rPr lang="en-US" dirty="0"/>
              <a:t>Form fill out</a:t>
            </a:r>
          </a:p>
        </p:txBody>
      </p:sp>
      <p:pic>
        <p:nvPicPr>
          <p:cNvPr id="6" name="Picture 5" descr="MOWS Home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6" y="0"/>
            <a:ext cx="8335108" cy="6858000"/>
          </a:xfrm>
          <a:prstGeom prst="rect">
            <a:avLst/>
          </a:prstGeom>
        </p:spPr>
      </p:pic>
      <p:pic>
        <p:nvPicPr>
          <p:cNvPr id="7" name="Picture 6" descr="Modeling of Watershed Systems Request for Support - Windows Internet Explor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0"/>
            <a:ext cx="3827223" cy="6858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 flipV="1">
            <a:off x="4191000" y="1828800"/>
            <a:ext cx="304800" cy="121920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9409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01874E-6 L -0.24167 -0.1998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83" y="-999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95" y="762000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49214" y="5568462"/>
            <a:ext cx="7010400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Multiple-Objective Stepwise Calibration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607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WS Home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" y="0"/>
            <a:ext cx="8242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4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oftware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" y="0"/>
            <a:ext cx="8242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9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uca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" y="0"/>
            <a:ext cx="8242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88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brr.cr.usgs.gov/projects/SW_MoWS/training/luca_t/luca_manual.pdf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18" y="152400"/>
            <a:ext cx="4929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1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tp://brrftp.cr.usgs.gov/pub/mows/pubs/hay_pubs/hay_pdf/jawraHay.pdf - Windows Internet Explore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2400"/>
            <a:ext cx="4929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8002599" cy="6172200"/>
          </a:xfrm>
        </p:spPr>
        <p:txBody>
          <a:bodyPr>
            <a:normAutofit/>
          </a:bodyPr>
          <a:lstStyle/>
          <a:p>
            <a:r>
              <a:rPr lang="en-US" b="1" dirty="0"/>
              <a:t>PRMS Calibration with Luca</a:t>
            </a:r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304800" y="2514600"/>
            <a:ext cx="8610600" cy="10156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3200" b="1" dirty="0"/>
              <a:t>PRMS IV Manual:</a:t>
            </a:r>
          </a:p>
          <a:p>
            <a:r>
              <a:rPr lang="en-US" sz="2800" b="1" dirty="0"/>
              <a:t>Appendix 3. PRMS-IV Merced River Example Application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81475" y="3863040"/>
            <a:ext cx="8313488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Merced River Basin, California</a:t>
            </a:r>
          </a:p>
          <a:p>
            <a:pPr algn="ctr"/>
            <a:r>
              <a:rPr lang="en-US" sz="2400" dirty="0"/>
              <a:t>517 km</a:t>
            </a:r>
            <a:r>
              <a:rPr lang="en-US" sz="2400" baseline="30000" dirty="0"/>
              <a:t>2 </a:t>
            </a:r>
            <a:r>
              <a:rPr lang="en-US" sz="2400" dirty="0"/>
              <a:t>in area and ranges in elevation from 1200-3320 meters.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1600200"/>
            <a:ext cx="7010400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Multiple-Objective Stepwise Calibration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2618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997</Words>
  <Application>Microsoft Office PowerPoint</Application>
  <PresentationFormat>On-screen Show (4:3)</PresentationFormat>
  <Paragraphs>73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宋体</vt:lpstr>
      <vt:lpstr>Arial</vt:lpstr>
      <vt:lpstr>Calibri</vt:lpstr>
      <vt:lpstr>Comic Sans MS</vt:lpstr>
      <vt:lpstr>Times New Roman</vt:lpstr>
      <vt:lpstr>Wingdings</vt:lpstr>
      <vt:lpstr>Office Theme</vt:lpstr>
      <vt:lpstr>PRMS Calibration with Luca   </vt:lpstr>
      <vt:lpstr>PRMS Calibration with Luca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PRMS Calibration with Luca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PRMS Calibration with Luca      Lauren Hay National Research Program  Modeling of Watershed Systems (MoWS) lhay@usgs.gov  303 236 7279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</dc:creator>
  <cp:lastModifiedBy>Markstrom, Steven L</cp:lastModifiedBy>
  <cp:revision>38</cp:revision>
  <dcterms:created xsi:type="dcterms:W3CDTF">2011-09-19T17:35:44Z</dcterms:created>
  <dcterms:modified xsi:type="dcterms:W3CDTF">2018-11-19T22:46:14Z</dcterms:modified>
</cp:coreProperties>
</file>